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75" r:id="rId6"/>
    <p:sldId id="276" r:id="rId7"/>
    <p:sldId id="264" r:id="rId8"/>
    <p:sldId id="265" r:id="rId9"/>
    <p:sldId id="266" r:id="rId10"/>
    <p:sldId id="267" r:id="rId11"/>
    <p:sldId id="268" r:id="rId12"/>
    <p:sldId id="269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588B8B"/>
    <a:srgbClr val="FFD6C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03"/>
    <p:restoredTop sz="96327"/>
  </p:normalViewPr>
  <p:slideViewPr>
    <p:cSldViewPr snapToGrid="0" snapToObjects="1">
      <p:cViewPr varScale="1">
        <p:scale>
          <a:sx n="114" d="100"/>
          <a:sy n="114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D6977-63B1-E743-9BE8-71631A868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376EB-BFC9-E04D-9AF9-CDB21687A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C8522-AC1D-2F41-BDB1-3403EF75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32290-CAB7-B54E-B04A-7AF3F6C2B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AFE15-0122-5C43-A3AC-136134D02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56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75F4-D61A-F546-B51C-94B0716C1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42EFF0-D869-3D4D-AE56-D0BC43C17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D3074-D0A3-8E4F-AC10-A0CC8370F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F9D55-6374-F244-89C7-F757D836C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A973C-038B-F04D-90E5-B4BA9D05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6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CC3145-8F34-8D45-92E4-0E8C69AAE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007706-0633-0E47-9D81-86187607D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C3319-AF83-3641-92BB-89E56BC1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AED79-0A96-514C-ABDB-C33FC4659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D7274-B823-A14C-9A17-F9898C96B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1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D2941-FBDB-3C42-B519-C19CCA2C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E5D16-2495-554D-9949-79DEDE403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EBB2B-6DC8-6F49-ABD9-F6B7D382E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009F6-A9A3-1E40-8C40-65BEFE9F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9A768-9F67-5E49-BFF1-64386C90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70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E002-5627-3E4E-96B6-3683D6D07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051CB-2BCC-394A-9992-629F5EF06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40C78-BC66-1C45-ADE9-9AB61F79F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D3C5A-80E9-2A49-9859-E4524BF5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2026F-D425-BF45-9501-7A844A65A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37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123D-9AE5-414C-813F-DC911B6A6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451AA-A064-8942-A9B4-244DC9354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C267D-051F-0D49-A84C-BDC635983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E7BD3-4C93-D745-AAF9-65CA05DB4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78EF4-525D-534A-81EF-B502FFEA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EA9E-B2AA-774F-B7D4-8E775975A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19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0FFC-ADE5-4248-ADBC-D6BE6336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030B9-A826-864C-8EF3-FAA878949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22B7A-2532-554A-BE33-56350D5F7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FB98B8-22CB-8744-A8CD-46782DE65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5216A-5DC3-4A44-B802-59C568440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1262AD-3AEB-844C-B2BD-B32830F2F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AF210-511E-A140-AFF9-F7971F2A2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2EB26-DBAB-3145-8518-BCA41C7E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9D9F-919C-8B4D-89BF-26552546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FD9D51-8136-9343-B75B-561BDB5C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1F1E-CA48-D544-A520-01CE0C935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59E3C-9D52-A749-BBD6-080222BA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0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0349FF-82BC-384A-86A7-4004ED489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81A63-178E-0047-BA70-A8B29DD01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69DAE-576F-C44E-A635-C27650EEE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66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0E928-5648-F242-B0DC-5ACC0DF5B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25BAF-F40D-8141-A02F-056C81523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2CBAF-C99C-FD42-83B8-97AFA0A50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46DDE-D8BE-5D4A-BC23-9B1006EBD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29EEC-755D-9C45-80CB-EC1C21E9F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66766-A9AE-9247-81A5-F43068D2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99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0363-644A-7040-B812-4C701CCB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9E703-DA26-E84D-A3E0-D98141B44D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E746F-53C5-5540-B1C1-7EB6CA78D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0D72D-9EEC-F843-9E50-07F4F7EA0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95814-4425-564A-8235-48AFDC5E8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FE861-D005-8A4A-BCE3-43AC4E74F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8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5C9F6-0423-684D-A7A8-3CEC681BA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472C4-0A5F-3F4D-9E5E-7ABF7DB87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D968B-4D1A-614E-86FA-61A835417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3237-3647-3147-86C7-22D987288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D8206-8FF5-2348-8131-38159A1D4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4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127.0.0.1:5000/" TargetMode="External"/><Relationship Id="rId3" Type="http://schemas.openxmlformats.org/officeDocument/2006/relationships/image" Target="../media/image26.svg"/><Relationship Id="rId7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.wdp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1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ED03B9-95A1-2E40-B587-803CD6780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836" y="495634"/>
            <a:ext cx="9582328" cy="586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0372DA-FA9F-4041-ADF8-CC871864D31E}"/>
              </a:ext>
            </a:extLst>
          </p:cNvPr>
          <p:cNvSpPr/>
          <p:nvPr/>
        </p:nvSpPr>
        <p:spPr>
          <a:xfrm>
            <a:off x="520147" y="248480"/>
            <a:ext cx="9069901" cy="1836798"/>
          </a:xfrm>
          <a:prstGeom prst="rect">
            <a:avLst/>
          </a:prstGeom>
          <a:solidFill>
            <a:schemeClr val="bg1"/>
          </a:solidFill>
          <a:ln w="57150">
            <a:solidFill>
              <a:srgbClr val="588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Hunter x Hunter or Made in Abyss? </a:t>
            </a:r>
          </a:p>
          <a:p>
            <a:r>
              <a:rPr lang="en-US" sz="2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User-Empowered Anime Recommender System</a:t>
            </a:r>
          </a:p>
          <a:p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Binh</a:t>
            </a:r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Hoang</a:t>
            </a:r>
            <a:endParaRPr lang="en-US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575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9323F-7388-FC4B-BCDB-A1D77424E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Collaborative Filtering</a:t>
            </a:r>
          </a:p>
        </p:txBody>
      </p:sp>
      <p:pic>
        <p:nvPicPr>
          <p:cNvPr id="4100" name="Picture 4" descr="Mo Dao Zu Shi | DingooDramas">
            <a:extLst>
              <a:ext uri="{FF2B5EF4-FFF2-40B4-BE49-F238E27FC236}">
                <a16:creationId xmlns:a16="http://schemas.microsoft.com/office/drawing/2014/main" id="{FE091269-66D0-6C4D-877D-AD4CB5EE8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468" y="1601478"/>
            <a:ext cx="5963063" cy="421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5D499A-C685-A54A-8CFC-4816E5559D81}"/>
              </a:ext>
            </a:extLst>
          </p:cNvPr>
          <p:cNvSpPr txBox="1"/>
          <p:nvPr/>
        </p:nvSpPr>
        <p:spPr>
          <a:xfrm>
            <a:off x="3341594" y="5948769"/>
            <a:ext cx="5851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 Dao Zu Shi 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(visually stunning mature action anime)</a:t>
            </a:r>
          </a:p>
        </p:txBody>
      </p:sp>
    </p:spTree>
    <p:extLst>
      <p:ext uri="{BB962C8B-B14F-4D97-AF65-F5344CB8AC3E}">
        <p14:creationId xmlns:p14="http://schemas.microsoft.com/office/powerpoint/2010/main" val="416346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4057274-DF48-EC4B-B7C1-3121B02C9551}"/>
              </a:ext>
            </a:extLst>
          </p:cNvPr>
          <p:cNvGrpSpPr/>
          <p:nvPr/>
        </p:nvGrpSpPr>
        <p:grpSpPr>
          <a:xfrm>
            <a:off x="98038" y="323850"/>
            <a:ext cx="12093962" cy="6210300"/>
            <a:chOff x="98038" y="323850"/>
            <a:chExt cx="12093962" cy="6210300"/>
          </a:xfrm>
        </p:grpSpPr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6099DC5-CE0C-B545-902D-45B793077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38" y="323850"/>
              <a:ext cx="9944100" cy="62103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A1C9BE-856D-1240-A984-1D5613EC2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60281" y="1494264"/>
              <a:ext cx="2931719" cy="107346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54E3E1-1722-2A42-BBF4-ABACD693E24B}"/>
                </a:ext>
              </a:extLst>
            </p:cNvPr>
            <p:cNvSpPr/>
            <p:nvPr/>
          </p:nvSpPr>
          <p:spPr>
            <a:xfrm>
              <a:off x="6545766" y="3111190"/>
              <a:ext cx="3925229" cy="11790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154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DEB6-4E41-924D-8990-47C90482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Empower</a:t>
            </a:r>
            <a:r>
              <a:rPr lang="en-US" dirty="0"/>
              <a:t> Users</a:t>
            </a:r>
          </a:p>
        </p:txBody>
      </p:sp>
      <p:pic>
        <p:nvPicPr>
          <p:cNvPr id="4" name="Graphic 3" descr="User">
            <a:extLst>
              <a:ext uri="{FF2B5EF4-FFF2-40B4-BE49-F238E27FC236}">
                <a16:creationId xmlns:a16="http://schemas.microsoft.com/office/drawing/2014/main" id="{E16A8B66-3AB2-C24F-86EE-A94B96BA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3573" y="1690688"/>
            <a:ext cx="1544853" cy="154485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94017E-9017-5540-A1CC-AA6E725E0EEF}"/>
              </a:ext>
            </a:extLst>
          </p:cNvPr>
          <p:cNvCxnSpPr>
            <a:stCxn id="4" idx="2"/>
          </p:cNvCxnSpPr>
          <p:nvPr/>
        </p:nvCxnSpPr>
        <p:spPr>
          <a:xfrm>
            <a:off x="6096000" y="323554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279975-D6EB-0848-8D96-D21F8D036434}"/>
              </a:ext>
            </a:extLst>
          </p:cNvPr>
          <p:cNvCxnSpPr/>
          <p:nvPr/>
        </p:nvCxnSpPr>
        <p:spPr>
          <a:xfrm flipH="1">
            <a:off x="2107580" y="3668751"/>
            <a:ext cx="398842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32AD91-E762-E34A-B1B1-8C1BE86B0C75}"/>
              </a:ext>
            </a:extLst>
          </p:cNvPr>
          <p:cNvCxnSpPr/>
          <p:nvPr/>
        </p:nvCxnSpPr>
        <p:spPr>
          <a:xfrm flipH="1">
            <a:off x="6096000" y="3668751"/>
            <a:ext cx="398842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C37B99-BBA2-E44F-811D-804DF8B2CACE}"/>
              </a:ext>
            </a:extLst>
          </p:cNvPr>
          <p:cNvCxnSpPr/>
          <p:nvPr/>
        </p:nvCxnSpPr>
        <p:spPr>
          <a:xfrm>
            <a:off x="2107580" y="366875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D6FDD1-1182-BB4D-9EBE-E239D2E94AF5}"/>
              </a:ext>
            </a:extLst>
          </p:cNvPr>
          <p:cNvCxnSpPr/>
          <p:nvPr/>
        </p:nvCxnSpPr>
        <p:spPr>
          <a:xfrm>
            <a:off x="6096000" y="366875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D44B5A-8F35-FC42-B5CB-70D93899E2EB}"/>
              </a:ext>
            </a:extLst>
          </p:cNvPr>
          <p:cNvCxnSpPr/>
          <p:nvPr/>
        </p:nvCxnSpPr>
        <p:spPr>
          <a:xfrm>
            <a:off x="10099288" y="366875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D560745-1A1E-904D-A719-3EDBBD9BD637}"/>
              </a:ext>
            </a:extLst>
          </p:cNvPr>
          <p:cNvSpPr txBox="1"/>
          <p:nvPr/>
        </p:nvSpPr>
        <p:spPr>
          <a:xfrm>
            <a:off x="4515674" y="4253782"/>
            <a:ext cx="316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Balanced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(mix of both)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B53770-8443-5D40-95CF-73A7E6471366}"/>
              </a:ext>
            </a:extLst>
          </p:cNvPr>
          <p:cNvSpPr txBox="1"/>
          <p:nvPr/>
        </p:nvSpPr>
        <p:spPr>
          <a:xfrm>
            <a:off x="8326238" y="4253782"/>
            <a:ext cx="3338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More Adventurous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(collaborative filtering)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8A55D9-7CEC-5F4C-9D56-334DB0F79999}"/>
              </a:ext>
            </a:extLst>
          </p:cNvPr>
          <p:cNvSpPr txBox="1"/>
          <p:nvPr/>
        </p:nvSpPr>
        <p:spPr>
          <a:xfrm>
            <a:off x="527255" y="4253782"/>
            <a:ext cx="3442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 Adventurous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(content-based filtering)</a:t>
            </a:r>
          </a:p>
        </p:txBody>
      </p:sp>
      <p:pic>
        <p:nvPicPr>
          <p:cNvPr id="20" name="Picture 2" descr="Kuroko Tetsuya Wallpapers - Wallpaper Cave">
            <a:extLst>
              <a:ext uri="{FF2B5EF4-FFF2-40B4-BE49-F238E27FC236}">
                <a16:creationId xmlns:a16="http://schemas.microsoft.com/office/drawing/2014/main" id="{F5A442DB-AA78-D34E-95D8-B1F90F4E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69" y="4898462"/>
            <a:ext cx="2326822" cy="14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Mo Dao Zu Shi | DingooDramas">
            <a:extLst>
              <a:ext uri="{FF2B5EF4-FFF2-40B4-BE49-F238E27FC236}">
                <a16:creationId xmlns:a16="http://schemas.microsoft.com/office/drawing/2014/main" id="{86A0FD9A-90A8-F540-9076-2C8801383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877" y="4838812"/>
            <a:ext cx="2326822" cy="149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ell phone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CC06DFC1-946E-9642-B1AB-82FA42E745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5865" y="2074791"/>
            <a:ext cx="3760023" cy="95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68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90 Beautiful Anime Wallpaper Scenery This Week - Cameeron Web">
            <a:extLst>
              <a:ext uri="{FF2B5EF4-FFF2-40B4-BE49-F238E27FC236}">
                <a16:creationId xmlns:a16="http://schemas.microsoft.com/office/drawing/2014/main" id="{8D010FA3-A015-8141-96DA-C099DCCBE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40404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CD049D-1980-5D45-B775-72F2C41DC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3" y="4128947"/>
            <a:ext cx="9265771" cy="6228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/>
              <a:t>Thank you</a:t>
            </a:r>
          </a:p>
        </p:txBody>
      </p:sp>
      <p:sp>
        <p:nvSpPr>
          <p:cNvPr id="7174" name="Content Placeholder 7173">
            <a:extLst>
              <a:ext uri="{FF2B5EF4-FFF2-40B4-BE49-F238E27FC236}">
                <a16:creationId xmlns:a16="http://schemas.microsoft.com/office/drawing/2014/main" id="{872E9201-1CCC-44B5-9B37-A7579C1A6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 err="1"/>
              <a:t>Binh</a:t>
            </a:r>
            <a:r>
              <a:rPr lang="en-US" sz="1800" dirty="0"/>
              <a:t> Hoang</a:t>
            </a:r>
          </a:p>
          <a:p>
            <a:pPr marL="0" indent="0">
              <a:buNone/>
            </a:pPr>
            <a:r>
              <a:rPr lang="en-US" sz="1800" dirty="0"/>
              <a:t>LinkedIn: binh748</a:t>
            </a:r>
          </a:p>
          <a:p>
            <a:pPr marL="0" indent="0">
              <a:buNone/>
            </a:pPr>
            <a:r>
              <a:rPr lang="en-US" sz="1800" dirty="0"/>
              <a:t>GitHub: binh748</a:t>
            </a:r>
          </a:p>
          <a:p>
            <a:pPr marL="0" indent="0">
              <a:buNone/>
            </a:pPr>
            <a:r>
              <a:rPr lang="en-US" sz="1800" i="1" dirty="0"/>
              <a:t>Images/data were sourced from the internet for educational purposes</a:t>
            </a:r>
          </a:p>
        </p:txBody>
      </p:sp>
    </p:spTree>
    <p:extLst>
      <p:ext uri="{BB962C8B-B14F-4D97-AF65-F5344CB8AC3E}">
        <p14:creationId xmlns:p14="http://schemas.microsoft.com/office/powerpoint/2010/main" val="3531198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DC4363-7D4A-C440-9542-E080A2A4D202}"/>
              </a:ext>
            </a:extLst>
          </p:cNvPr>
          <p:cNvSpPr/>
          <p:nvPr/>
        </p:nvSpPr>
        <p:spPr>
          <a:xfrm>
            <a:off x="7682948" y="0"/>
            <a:ext cx="4509052" cy="6858000"/>
          </a:xfrm>
          <a:prstGeom prst="rect">
            <a:avLst/>
          </a:prstGeom>
          <a:solidFill>
            <a:srgbClr val="588B8B"/>
          </a:solidFill>
          <a:ln>
            <a:solidFill>
              <a:srgbClr val="588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6" descr="New-funimation-logo - Funimation - Blog!">
            <a:extLst>
              <a:ext uri="{FF2B5EF4-FFF2-40B4-BE49-F238E27FC236}">
                <a16:creationId xmlns:a16="http://schemas.microsoft.com/office/drawing/2014/main" id="{439A2D70-16BB-3E40-9A5B-1650469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2326" y="828125"/>
            <a:ext cx="3730296" cy="152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Amazon Prime Video Review: Plans, Costs, Shows and Movies">
            <a:extLst>
              <a:ext uri="{FF2B5EF4-FFF2-40B4-BE49-F238E27FC236}">
                <a16:creationId xmlns:a16="http://schemas.microsoft.com/office/drawing/2014/main" id="{72559049-83BE-9D4A-8ABB-5DF076583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2326" y="4662187"/>
            <a:ext cx="3730296" cy="180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Netflix Logo - SVG in 2020 | Letter logo, Letter n, Lettering">
            <a:extLst>
              <a:ext uri="{FF2B5EF4-FFF2-40B4-BE49-F238E27FC236}">
                <a16:creationId xmlns:a16="http://schemas.microsoft.com/office/drawing/2014/main" id="{ACEFA4E5-1DFB-1E4D-A40C-1797AE103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2326" y="2718454"/>
            <a:ext cx="1705036" cy="170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runchyroll raises monthly subscription cost for the first time since it  launched in 2006 - The Verge">
            <a:extLst>
              <a:ext uri="{FF2B5EF4-FFF2-40B4-BE49-F238E27FC236}">
                <a16:creationId xmlns:a16="http://schemas.microsoft.com/office/drawing/2014/main" id="{CC1FD06F-16CD-C64B-B94A-666C8C6F1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40769" y="2718454"/>
            <a:ext cx="1705036" cy="170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48C8D1D5-8BBC-EF4C-860C-A34EB38AD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96" y="265234"/>
            <a:ext cx="684474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Anime Streaming War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6935757-6ACA-2A4E-99B6-A11C20F6C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196" y="5267203"/>
            <a:ext cx="6910361" cy="1050662"/>
          </a:xfrm>
          <a:noFill/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Global anime market valued at $20 bn in 2018 and growing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1028" name="Picture 4" descr="Download View Samegoogleiqdbsaucenao Money , - Give Money Anime - Full Size  PNG Image - PNGkit">
            <a:extLst>
              <a:ext uri="{FF2B5EF4-FFF2-40B4-BE49-F238E27FC236}">
                <a16:creationId xmlns:a16="http://schemas.microsoft.com/office/drawing/2014/main" id="{A9D23B19-6054-F345-A978-C859932F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137" y="1873807"/>
            <a:ext cx="3080866" cy="311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84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7F6B-4DF0-AE4E-93DB-A9F82BC7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89" y="268002"/>
            <a:ext cx="1168838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Recommender Systems as Competitive 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672E8-843F-5F41-B653-B9DE64101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8457" y="5939537"/>
            <a:ext cx="8215084" cy="53383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Crunchyroll’s first recommender system (2020)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B42FC-893A-0940-B026-6D2E5B5B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52" y="1746567"/>
            <a:ext cx="7812094" cy="40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5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606D-4398-604D-AFE2-06015B42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276848-1657-E642-963E-41477741A3B0}"/>
              </a:ext>
            </a:extLst>
          </p:cNvPr>
          <p:cNvGrpSpPr/>
          <p:nvPr/>
        </p:nvGrpSpPr>
        <p:grpSpPr>
          <a:xfrm>
            <a:off x="979517" y="2141035"/>
            <a:ext cx="10232965" cy="4475199"/>
            <a:chOff x="979517" y="2263699"/>
            <a:chExt cx="10232965" cy="4475199"/>
          </a:xfrm>
        </p:grpSpPr>
        <p:pic>
          <p:nvPicPr>
            <p:cNvPr id="4098" name="Picture 2" descr="Owler Reports - Myanimelist Blog cartoon list">
              <a:extLst>
                <a:ext uri="{FF2B5EF4-FFF2-40B4-BE49-F238E27FC236}">
                  <a16:creationId xmlns:a16="http://schemas.microsoft.com/office/drawing/2014/main" id="{50485833-9E43-7741-BBCA-3716BE13C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3299" y="6070353"/>
              <a:ext cx="3925402" cy="668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A72FE8-6B73-6149-8036-36D322E1D2C7}"/>
                </a:ext>
              </a:extLst>
            </p:cNvPr>
            <p:cNvGrpSpPr/>
            <p:nvPr/>
          </p:nvGrpSpPr>
          <p:grpSpPr>
            <a:xfrm>
              <a:off x="979517" y="2263699"/>
              <a:ext cx="10232965" cy="3579021"/>
              <a:chOff x="779817" y="2407147"/>
              <a:chExt cx="7024994" cy="2625653"/>
            </a:xfrm>
          </p:grpSpPr>
          <p:pic>
            <p:nvPicPr>
              <p:cNvPr id="5" name="Graphic 4" descr="Document">
                <a:extLst>
                  <a:ext uri="{FF2B5EF4-FFF2-40B4-BE49-F238E27FC236}">
                    <a16:creationId xmlns:a16="http://schemas.microsoft.com/office/drawing/2014/main" id="{B3EC811A-E88F-FC4B-AFA2-EA0EA6615E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53975" y="2407147"/>
                <a:ext cx="1812325" cy="1812325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675BBC-C8AD-1243-8038-1C0033FE5B53}"/>
                  </a:ext>
                </a:extLst>
              </p:cNvPr>
              <p:cNvSpPr txBox="1"/>
              <p:nvPr/>
            </p:nvSpPr>
            <p:spPr>
              <a:xfrm>
                <a:off x="4644168" y="4386469"/>
                <a:ext cx="31606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1,000 </a:t>
                </a:r>
              </a:p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TOP ANIME</a:t>
                </a:r>
              </a:p>
            </p:txBody>
          </p:sp>
          <p:pic>
            <p:nvPicPr>
              <p:cNvPr id="4100" name="Picture 4" descr="Imgur | Anime scenery, Anime backgrounds wallpapers, Anime scenery wallpaper">
                <a:extLst>
                  <a:ext uri="{FF2B5EF4-FFF2-40B4-BE49-F238E27FC236}">
                    <a16:creationId xmlns:a16="http://schemas.microsoft.com/office/drawing/2014/main" id="{4DC56F0F-D019-254C-ABD7-BEE54A41B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0370" y="2561275"/>
                <a:ext cx="3084441" cy="17354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40E023-B0E3-FC44-8C1C-48860EB597FB}"/>
                  </a:ext>
                </a:extLst>
              </p:cNvPr>
              <p:cNvSpPr txBox="1"/>
              <p:nvPr/>
            </p:nvSpPr>
            <p:spPr>
              <a:xfrm>
                <a:off x="779817" y="4386469"/>
                <a:ext cx="3160643" cy="474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ANIME RATINGS </a:t>
                </a:r>
              </a:p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FROM 120,000 USERS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9046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AFD1-A6FD-704E-AE16-4FA22665D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Methodology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AEB598-F99E-7B40-A4B7-63C5EE991A7B}"/>
              </a:ext>
            </a:extLst>
          </p:cNvPr>
          <p:cNvGrpSpPr/>
          <p:nvPr/>
        </p:nvGrpSpPr>
        <p:grpSpPr>
          <a:xfrm>
            <a:off x="160147" y="2327027"/>
            <a:ext cx="11871705" cy="2203914"/>
            <a:chOff x="92315" y="2525934"/>
            <a:chExt cx="11871705" cy="2203914"/>
          </a:xfrm>
        </p:grpSpPr>
        <p:pic>
          <p:nvPicPr>
            <p:cNvPr id="1026" name="Picture 2" descr="Cloud Computing Services | Google Cloud">
              <a:extLst>
                <a:ext uri="{FF2B5EF4-FFF2-40B4-BE49-F238E27FC236}">
                  <a16:creationId xmlns:a16="http://schemas.microsoft.com/office/drawing/2014/main" id="{681C3B57-FE2B-4548-A87E-E9D2A99BDB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15" y="2792176"/>
              <a:ext cx="2537053" cy="1331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Brand Resources | MongoDB">
              <a:extLst>
                <a:ext uri="{FF2B5EF4-FFF2-40B4-BE49-F238E27FC236}">
                  <a16:creationId xmlns:a16="http://schemas.microsoft.com/office/drawing/2014/main" id="{3838C1FF-D258-0F45-8385-BE6D55AA6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2911" y="3064811"/>
              <a:ext cx="2913089" cy="786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9C28C1D-A422-8744-A406-92404C40F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0537" y="2765415"/>
              <a:ext cx="2017686" cy="1086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49E7A6F-0A0A-884B-BF55-C96B7CA062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9861" y="2525934"/>
              <a:ext cx="1033939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hevron 4">
              <a:extLst>
                <a:ext uri="{FF2B5EF4-FFF2-40B4-BE49-F238E27FC236}">
                  <a16:creationId xmlns:a16="http://schemas.microsoft.com/office/drawing/2014/main" id="{236C3B10-37AE-A647-BD74-99F0AFBEC372}"/>
                </a:ext>
              </a:extLst>
            </p:cNvPr>
            <p:cNvSpPr txBox="1"/>
            <p:nvPr/>
          </p:nvSpPr>
          <p:spPr>
            <a:xfrm>
              <a:off x="384450" y="4010762"/>
              <a:ext cx="1952781" cy="717263"/>
            </a:xfrm>
            <a:prstGeom prst="rect">
              <a:avLst/>
            </a:prstGeom>
            <a:ln w="5715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0033" tIns="86678" rIns="86678" bIns="86678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Web Scrape</a:t>
              </a:r>
              <a:endParaRPr lang="en-US" sz="20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" name="Chevron 4">
              <a:extLst>
                <a:ext uri="{FF2B5EF4-FFF2-40B4-BE49-F238E27FC236}">
                  <a16:creationId xmlns:a16="http://schemas.microsoft.com/office/drawing/2014/main" id="{44D5264B-5E96-8A4D-9EF4-7D4FFC26549C}"/>
                </a:ext>
              </a:extLst>
            </p:cNvPr>
            <p:cNvSpPr txBox="1"/>
            <p:nvPr/>
          </p:nvSpPr>
          <p:spPr>
            <a:xfrm>
              <a:off x="3512264" y="4012585"/>
              <a:ext cx="2254381" cy="717263"/>
            </a:xfrm>
            <a:prstGeom prst="rect">
              <a:avLst/>
            </a:prstGeom>
            <a:ln w="5715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0033" tIns="86678" rIns="86678" bIns="86678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Storage</a:t>
              </a:r>
              <a:endParaRPr lang="en-US" sz="20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Chevron 4">
              <a:extLst>
                <a:ext uri="{FF2B5EF4-FFF2-40B4-BE49-F238E27FC236}">
                  <a16:creationId xmlns:a16="http://schemas.microsoft.com/office/drawing/2014/main" id="{6EEDEA31-C1DC-F54F-9729-E13DDC2EC07F}"/>
                </a:ext>
              </a:extLst>
            </p:cNvPr>
            <p:cNvSpPr txBox="1"/>
            <p:nvPr/>
          </p:nvSpPr>
          <p:spPr>
            <a:xfrm>
              <a:off x="6763123" y="4012585"/>
              <a:ext cx="2254381" cy="717263"/>
            </a:xfrm>
            <a:prstGeom prst="rect">
              <a:avLst/>
            </a:prstGeom>
            <a:ln w="5715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0033" tIns="86678" rIns="86678" bIns="86678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Recommender</a:t>
              </a:r>
              <a:endParaRPr lang="en-US" sz="20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Chevron 4">
              <a:extLst>
                <a:ext uri="{FF2B5EF4-FFF2-40B4-BE49-F238E27FC236}">
                  <a16:creationId xmlns:a16="http://schemas.microsoft.com/office/drawing/2014/main" id="{F1559E60-89BC-9948-BE55-BDBE12A7461A}"/>
                </a:ext>
              </a:extLst>
            </p:cNvPr>
            <p:cNvSpPr txBox="1"/>
            <p:nvPr/>
          </p:nvSpPr>
          <p:spPr>
            <a:xfrm>
              <a:off x="9709639" y="4010763"/>
              <a:ext cx="2254381" cy="717263"/>
            </a:xfrm>
            <a:prstGeom prst="rect">
              <a:avLst/>
            </a:prstGeom>
            <a:ln w="5715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0033" tIns="86678" rIns="86678" bIns="86678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Visualization</a:t>
              </a:r>
              <a:endParaRPr lang="en-US" sz="20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015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3AD5-6E73-B344-96EA-F75885CC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27" y="220008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Hybrid Recommender System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A35B46-7C11-EB40-8AC0-3E8B1EC83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27" y="2144935"/>
            <a:ext cx="3902343" cy="4347940"/>
          </a:xfrm>
          <a:prstGeom prst="rect">
            <a:avLst/>
          </a:prstGeom>
        </p:spPr>
      </p:pic>
      <p:sp>
        <p:nvSpPr>
          <p:cNvPr id="6" name="Chevron 4">
            <a:extLst>
              <a:ext uri="{FF2B5EF4-FFF2-40B4-BE49-F238E27FC236}">
                <a16:creationId xmlns:a16="http://schemas.microsoft.com/office/drawing/2014/main" id="{99F82801-C346-C140-8C8B-726235BE9C3B}"/>
              </a:ext>
            </a:extLst>
          </p:cNvPr>
          <p:cNvSpPr txBox="1"/>
          <p:nvPr/>
        </p:nvSpPr>
        <p:spPr>
          <a:xfrm>
            <a:off x="186115" y="1416390"/>
            <a:ext cx="3657045" cy="717263"/>
          </a:xfrm>
          <a:prstGeom prst="rect">
            <a:avLst/>
          </a:prstGeom>
          <a:ln w="571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60033" tIns="86678" rIns="86678" bIns="86678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u="sng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Content-based Filtering</a:t>
            </a:r>
            <a:endParaRPr lang="en-US" sz="2000" u="sng" kern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hevron 4">
            <a:extLst>
              <a:ext uri="{FF2B5EF4-FFF2-40B4-BE49-F238E27FC236}">
                <a16:creationId xmlns:a16="http://schemas.microsoft.com/office/drawing/2014/main" id="{452F6411-C2F7-A247-ACB3-D8A6950C4723}"/>
              </a:ext>
            </a:extLst>
          </p:cNvPr>
          <p:cNvSpPr txBox="1"/>
          <p:nvPr/>
        </p:nvSpPr>
        <p:spPr>
          <a:xfrm>
            <a:off x="6052243" y="1416390"/>
            <a:ext cx="3657045" cy="717263"/>
          </a:xfrm>
          <a:prstGeom prst="rect">
            <a:avLst/>
          </a:prstGeom>
          <a:ln w="571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60033" tIns="86678" rIns="86678" bIns="86678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u="sng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Collaborative Filtering</a:t>
            </a:r>
            <a:endParaRPr lang="en-US" sz="2000" u="sng" kern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0628EA-13D6-D944-8651-FE4DAD3692A4}"/>
              </a:ext>
            </a:extLst>
          </p:cNvPr>
          <p:cNvSpPr/>
          <p:nvPr/>
        </p:nvSpPr>
        <p:spPr>
          <a:xfrm>
            <a:off x="4249138" y="2665141"/>
            <a:ext cx="3523785" cy="165376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7A01C9-4B43-AB4C-97BF-16DDCECEF1AC}"/>
              </a:ext>
            </a:extLst>
          </p:cNvPr>
          <p:cNvSpPr/>
          <p:nvPr/>
        </p:nvSpPr>
        <p:spPr>
          <a:xfrm>
            <a:off x="8190593" y="2665137"/>
            <a:ext cx="1006803" cy="291046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D14434-B804-0D45-9697-CCAAC094DCF5}"/>
              </a:ext>
            </a:extLst>
          </p:cNvPr>
          <p:cNvSpPr/>
          <p:nvPr/>
        </p:nvSpPr>
        <p:spPr>
          <a:xfrm>
            <a:off x="9601086" y="2665139"/>
            <a:ext cx="2385284" cy="101154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4165DC-A305-C440-9086-7521B2306FB3}"/>
              </a:ext>
            </a:extLst>
          </p:cNvPr>
          <p:cNvSpPr txBox="1"/>
          <p:nvPr/>
        </p:nvSpPr>
        <p:spPr>
          <a:xfrm>
            <a:off x="5675228" y="2304984"/>
            <a:ext cx="84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881568-7370-7142-80A8-F268BA2BF17A}"/>
              </a:ext>
            </a:extLst>
          </p:cNvPr>
          <p:cNvSpPr txBox="1"/>
          <p:nvPr/>
        </p:nvSpPr>
        <p:spPr>
          <a:xfrm rot="16200000">
            <a:off x="3669833" y="3307357"/>
            <a:ext cx="78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BC6322-867D-E343-86DC-D4460BF591B6}"/>
              </a:ext>
            </a:extLst>
          </p:cNvPr>
          <p:cNvSpPr txBox="1"/>
          <p:nvPr/>
        </p:nvSpPr>
        <p:spPr>
          <a:xfrm>
            <a:off x="7860050" y="3122690"/>
            <a:ext cx="153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26482E-4DDB-B141-B4C2-4EA74391FAAE}"/>
              </a:ext>
            </a:extLst>
          </p:cNvPr>
          <p:cNvSpPr txBox="1"/>
          <p:nvPr/>
        </p:nvSpPr>
        <p:spPr>
          <a:xfrm>
            <a:off x="10384741" y="2304984"/>
            <a:ext cx="81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788BAF-BE76-AA44-A120-AE2A02CA52D6}"/>
              </a:ext>
            </a:extLst>
          </p:cNvPr>
          <p:cNvSpPr txBox="1"/>
          <p:nvPr/>
        </p:nvSpPr>
        <p:spPr>
          <a:xfrm rot="16200000">
            <a:off x="8660966" y="2722588"/>
            <a:ext cx="153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A37491-D88B-C546-BE20-D17F5BB5C6B8}"/>
              </a:ext>
            </a:extLst>
          </p:cNvPr>
          <p:cNvSpPr txBox="1"/>
          <p:nvPr/>
        </p:nvSpPr>
        <p:spPr>
          <a:xfrm>
            <a:off x="8187196" y="2294458"/>
            <a:ext cx="103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4FABCC-1B20-E449-A93F-92819752ABB6}"/>
              </a:ext>
            </a:extLst>
          </p:cNvPr>
          <p:cNvSpPr txBox="1"/>
          <p:nvPr/>
        </p:nvSpPr>
        <p:spPr>
          <a:xfrm rot="16200000">
            <a:off x="7643898" y="3935704"/>
            <a:ext cx="71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596623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DB46-8615-1E48-ABC0-5A78C848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Recommender System Pipeline</a:t>
            </a:r>
          </a:p>
        </p:txBody>
      </p:sp>
      <p:pic>
        <p:nvPicPr>
          <p:cNvPr id="6152" name="Picture 8" descr="Barakamon - MyAnimeList.net">
            <a:extLst>
              <a:ext uri="{FF2B5EF4-FFF2-40B4-BE49-F238E27FC236}">
                <a16:creationId xmlns:a16="http://schemas.microsoft.com/office/drawing/2014/main" id="{3F09EEB9-9C50-6A4C-9AED-42B7001D0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455" y="1690688"/>
            <a:ext cx="1351501" cy="188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unter x Hunter (TV Series 2011–2014) - IMDb">
            <a:extLst>
              <a:ext uri="{FF2B5EF4-FFF2-40B4-BE49-F238E27FC236}">
                <a16:creationId xmlns:a16="http://schemas.microsoft.com/office/drawing/2014/main" id="{5AA70859-B45F-CB42-B60C-1F0ED0E1E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472" y="1924370"/>
            <a:ext cx="971828" cy="185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ade in Abyss (Anime) | Made in Abyss Wiki | Fandom">
            <a:extLst>
              <a:ext uri="{FF2B5EF4-FFF2-40B4-BE49-F238E27FC236}">
                <a16:creationId xmlns:a16="http://schemas.microsoft.com/office/drawing/2014/main" id="{F16E70E9-05F1-4147-BDE1-4B8F98820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386" y="2088013"/>
            <a:ext cx="1392508" cy="185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FCE453A-917A-E247-B0D3-63EFADCEA032}"/>
              </a:ext>
            </a:extLst>
          </p:cNvPr>
          <p:cNvGrpSpPr/>
          <p:nvPr/>
        </p:nvGrpSpPr>
        <p:grpSpPr>
          <a:xfrm>
            <a:off x="172914" y="3783597"/>
            <a:ext cx="1973625" cy="2695733"/>
            <a:chOff x="6595650" y="2351126"/>
            <a:chExt cx="4616832" cy="56418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1147F8-85DD-8348-940F-28409F3384B7}"/>
                </a:ext>
              </a:extLst>
            </p:cNvPr>
            <p:cNvSpPr txBox="1"/>
            <p:nvPr/>
          </p:nvSpPr>
          <p:spPr>
            <a:xfrm>
              <a:off x="6595650" y="7320166"/>
              <a:ext cx="4603954" cy="672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1,000 </a:t>
              </a:r>
            </a:p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TOP ANIME</a:t>
              </a:r>
              <a:endPara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11" name="Picture 4" descr="Imgur | Anime scenery, Anime backgrounds wallpapers, Anime scenery wallpaper">
              <a:extLst>
                <a:ext uri="{FF2B5EF4-FFF2-40B4-BE49-F238E27FC236}">
                  <a16:creationId xmlns:a16="http://schemas.microsoft.com/office/drawing/2014/main" id="{4DC67182-82DF-6645-B523-111C899F23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9528" y="2351126"/>
              <a:ext cx="4492954" cy="2365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2C90B7-CDAD-2F4E-B86F-BFC996CD872E}"/>
              </a:ext>
            </a:extLst>
          </p:cNvPr>
          <p:cNvCxnSpPr>
            <a:cxnSpLocks/>
          </p:cNvCxnSpPr>
          <p:nvPr/>
        </p:nvCxnSpPr>
        <p:spPr>
          <a:xfrm flipH="1">
            <a:off x="2141034" y="4408066"/>
            <a:ext cx="101476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D07930-C6F0-E94D-958E-1C4B7CF840D2}"/>
              </a:ext>
            </a:extLst>
          </p:cNvPr>
          <p:cNvSpPr txBox="1"/>
          <p:nvPr/>
        </p:nvSpPr>
        <p:spPr>
          <a:xfrm>
            <a:off x="2141034" y="6157869"/>
            <a:ext cx="1968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CANDIDATE GENERATION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6B38F7-6953-0042-89CB-75E4F894161E}"/>
              </a:ext>
            </a:extLst>
          </p:cNvPr>
          <p:cNvSpPr txBox="1"/>
          <p:nvPr/>
        </p:nvSpPr>
        <p:spPr>
          <a:xfrm>
            <a:off x="4945667" y="6157869"/>
            <a:ext cx="196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SCORING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70450A-7E6A-E54C-809D-00614E523DB0}"/>
              </a:ext>
            </a:extLst>
          </p:cNvPr>
          <p:cNvSpPr txBox="1"/>
          <p:nvPr/>
        </p:nvSpPr>
        <p:spPr>
          <a:xfrm>
            <a:off x="7087563" y="6111702"/>
            <a:ext cx="196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RE-RANKING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6F6D73-39D4-0F43-BE11-7AC02B27EB68}"/>
              </a:ext>
            </a:extLst>
          </p:cNvPr>
          <p:cNvSpPr txBox="1"/>
          <p:nvPr/>
        </p:nvSpPr>
        <p:spPr>
          <a:xfrm>
            <a:off x="9434204" y="6157868"/>
            <a:ext cx="2200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RECOMMENDATION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BF4C39-6AE2-7143-A718-CE537E439A99}"/>
              </a:ext>
            </a:extLst>
          </p:cNvPr>
          <p:cNvSpPr txBox="1"/>
          <p:nvPr/>
        </p:nvSpPr>
        <p:spPr>
          <a:xfrm>
            <a:off x="2319453" y="2856784"/>
            <a:ext cx="198491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Content-based Filtering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8AA3BC-F838-8144-A08B-771145474E79}"/>
              </a:ext>
            </a:extLst>
          </p:cNvPr>
          <p:cNvSpPr txBox="1"/>
          <p:nvPr/>
        </p:nvSpPr>
        <p:spPr>
          <a:xfrm>
            <a:off x="2319453" y="5368477"/>
            <a:ext cx="198491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Collaborative</a:t>
            </a:r>
          </a:p>
          <a:p>
            <a:r>
              <a:rPr lang="en-US" dirty="0"/>
              <a:t>Filtering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8C210B-B458-DA4B-8BDC-CC519F8F572D}"/>
              </a:ext>
            </a:extLst>
          </p:cNvPr>
          <p:cNvSpPr txBox="1"/>
          <p:nvPr/>
        </p:nvSpPr>
        <p:spPr>
          <a:xfrm>
            <a:off x="3211967" y="3544419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anime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9F1508-21A9-2847-866B-AB3337188412}"/>
              </a:ext>
            </a:extLst>
          </p:cNvPr>
          <p:cNvSpPr txBox="1"/>
          <p:nvPr/>
        </p:nvSpPr>
        <p:spPr>
          <a:xfrm>
            <a:off x="3211966" y="4913636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anime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4B7D78-E3ED-6343-AE16-92A01D1276F5}"/>
              </a:ext>
            </a:extLst>
          </p:cNvPr>
          <p:cNvSpPr txBox="1"/>
          <p:nvPr/>
        </p:nvSpPr>
        <p:spPr>
          <a:xfrm>
            <a:off x="5293112" y="4221089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anime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EB5F7C-C38A-5C4F-9C6E-85324E671535}"/>
              </a:ext>
            </a:extLst>
          </p:cNvPr>
          <p:cNvSpPr txBox="1"/>
          <p:nvPr/>
        </p:nvSpPr>
        <p:spPr>
          <a:xfrm>
            <a:off x="4947494" y="2124775"/>
            <a:ext cx="1966400" cy="20313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Anime A: 10 points</a:t>
            </a:r>
          </a:p>
          <a:p>
            <a:r>
              <a:rPr lang="en-US" dirty="0"/>
              <a:t>Anime B: 6 points</a:t>
            </a:r>
          </a:p>
          <a:p>
            <a:r>
              <a:rPr lang="en-US" dirty="0"/>
              <a:t>Anime C: 12 points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Anime T: 8 points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A03859-092F-2C40-826E-EFE27B83A2AB}"/>
              </a:ext>
            </a:extLst>
          </p:cNvPr>
          <p:cNvSpPr txBox="1"/>
          <p:nvPr/>
        </p:nvSpPr>
        <p:spPr>
          <a:xfrm>
            <a:off x="9869211" y="4239796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anime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DB6C3A-F26D-904B-B060-FA4DAF02B3ED}"/>
              </a:ext>
            </a:extLst>
          </p:cNvPr>
          <p:cNvSpPr txBox="1"/>
          <p:nvPr/>
        </p:nvSpPr>
        <p:spPr>
          <a:xfrm>
            <a:off x="7265225" y="2120820"/>
            <a:ext cx="1966400" cy="20313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Anime C: 12 points</a:t>
            </a:r>
          </a:p>
          <a:p>
            <a:r>
              <a:rPr lang="en-US" dirty="0"/>
              <a:t>Anime A: 10 points</a:t>
            </a:r>
          </a:p>
          <a:p>
            <a:r>
              <a:rPr lang="en-US" dirty="0"/>
              <a:t>Anime T: 8 points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Anime B: 6 points</a:t>
            </a:r>
          </a:p>
        </p:txBody>
      </p:sp>
      <p:pic>
        <p:nvPicPr>
          <p:cNvPr id="6146" name="Picture 2" descr="Shigatsu wa kimi no uso (TV Series 2014–2015) - IMDb">
            <a:extLst>
              <a:ext uri="{FF2B5EF4-FFF2-40B4-BE49-F238E27FC236}">
                <a16:creationId xmlns:a16="http://schemas.microsoft.com/office/drawing/2014/main" id="{A5C58D18-10F0-414F-B975-E4B3BFAB1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211" y="2188710"/>
            <a:ext cx="1066446" cy="203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31564C2-9130-104E-A3EA-FD3F9D8070A7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3155793" y="4405755"/>
            <a:ext cx="21373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E2C8041-1EAC-5B44-8705-9625CFB261DE}"/>
              </a:ext>
            </a:extLst>
          </p:cNvPr>
          <p:cNvCxnSpPr>
            <a:cxnSpLocks/>
          </p:cNvCxnSpPr>
          <p:nvPr/>
        </p:nvCxnSpPr>
        <p:spPr>
          <a:xfrm>
            <a:off x="6374778" y="4405755"/>
            <a:ext cx="33936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4734DAA-6AFC-2F48-B717-A338D5E2261C}"/>
              </a:ext>
            </a:extLst>
          </p:cNvPr>
          <p:cNvCxnSpPr>
            <a:cxnSpLocks/>
          </p:cNvCxnSpPr>
          <p:nvPr/>
        </p:nvCxnSpPr>
        <p:spPr>
          <a:xfrm>
            <a:off x="3155793" y="3503115"/>
            <a:ext cx="0" cy="922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1013265-1F77-BE4E-B6F3-CEDA80DD8921}"/>
              </a:ext>
            </a:extLst>
          </p:cNvPr>
          <p:cNvCxnSpPr>
            <a:cxnSpLocks/>
          </p:cNvCxnSpPr>
          <p:nvPr/>
        </p:nvCxnSpPr>
        <p:spPr>
          <a:xfrm flipV="1">
            <a:off x="3155793" y="4417406"/>
            <a:ext cx="0" cy="951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24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3" grpId="0" animBg="1"/>
      <p:bldP spid="25" grpId="0" animBg="1"/>
      <p:bldP spid="31" grpId="0"/>
      <p:bldP spid="32" grpId="0"/>
      <p:bldP spid="33" grpId="0"/>
      <p:bldP spid="35" grpId="0" animBg="1"/>
      <p:bldP spid="37" grpId="0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C56C756-C738-6946-A1A3-DBA910D9FD7E}"/>
              </a:ext>
            </a:extLst>
          </p:cNvPr>
          <p:cNvGrpSpPr/>
          <p:nvPr/>
        </p:nvGrpSpPr>
        <p:grpSpPr>
          <a:xfrm>
            <a:off x="367990" y="1797161"/>
            <a:ext cx="6784784" cy="4529210"/>
            <a:chOff x="4054251" y="883463"/>
            <a:chExt cx="7581313" cy="5206917"/>
          </a:xfrm>
        </p:grpSpPr>
        <p:pic>
          <p:nvPicPr>
            <p:cNvPr id="5" name="Picture 4" descr="Attack on Titan: 5 things you need to know | The Independent">
              <a:extLst>
                <a:ext uri="{FF2B5EF4-FFF2-40B4-BE49-F238E27FC236}">
                  <a16:creationId xmlns:a16="http://schemas.microsoft.com/office/drawing/2014/main" id="{C632926B-4E8B-4749-A2F3-55D9F07C78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69"/>
            <a:stretch/>
          </p:blipFill>
          <p:spPr bwMode="auto">
            <a:xfrm>
              <a:off x="4054251" y="883463"/>
              <a:ext cx="3721608" cy="25420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10 Anime Like Ansatsu Kyoushitsu (Assassination Classroom) | ReelRundown">
              <a:extLst>
                <a:ext uri="{FF2B5EF4-FFF2-40B4-BE49-F238E27FC236}">
                  <a16:creationId xmlns:a16="http://schemas.microsoft.com/office/drawing/2014/main" id="{9501D9ED-10A8-1F46-91D9-982841C871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5" r="5787" b="4"/>
            <a:stretch/>
          </p:blipFill>
          <p:spPr bwMode="auto">
            <a:xfrm>
              <a:off x="7910946" y="883463"/>
              <a:ext cx="3719192" cy="2542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aikyuu Season 5 release date: Predictions and spoilers">
              <a:extLst>
                <a:ext uri="{FF2B5EF4-FFF2-40B4-BE49-F238E27FC236}">
                  <a16:creationId xmlns:a16="http://schemas.microsoft.com/office/drawing/2014/main" id="{9DC7805E-51D0-214A-81FE-106ED76AF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0" r="14359" b="1"/>
            <a:stretch/>
          </p:blipFill>
          <p:spPr bwMode="auto">
            <a:xfrm>
              <a:off x="4054251" y="3548348"/>
              <a:ext cx="3721608" cy="25420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What order to watch Tokyo Ghoul: Best order for anime and live-action films  – HITC">
              <a:extLst>
                <a:ext uri="{FF2B5EF4-FFF2-40B4-BE49-F238E27FC236}">
                  <a16:creationId xmlns:a16="http://schemas.microsoft.com/office/drawing/2014/main" id="{82AC8680-3AB7-0945-9D61-72F1D00A58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2"/>
            <a:stretch/>
          </p:blipFill>
          <p:spPr bwMode="auto">
            <a:xfrm>
              <a:off x="7916372" y="3548347"/>
              <a:ext cx="3719192" cy="25420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E7967BD6-7DBB-3A43-8092-F88C9D817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96" y="230546"/>
            <a:ext cx="10515600" cy="1325563"/>
          </a:xfrm>
        </p:spPr>
        <p:txBody>
          <a:bodyPr/>
          <a:lstStyle/>
          <a:p>
            <a:r>
              <a:rPr lang="en-US" dirty="0"/>
              <a:t>User </a:t>
            </a:r>
            <a:r>
              <a:rPr lang="en-US" sz="4000" i="1" dirty="0"/>
              <a:t>alesyasabri1</a:t>
            </a:r>
            <a:r>
              <a:rPr lang="en-US" dirty="0"/>
              <a:t> Anime Profile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2AFF8-792A-CD43-B5F4-57E59CD47EF1}"/>
              </a:ext>
            </a:extLst>
          </p:cNvPr>
          <p:cNvSpPr txBox="1"/>
          <p:nvPr/>
        </p:nvSpPr>
        <p:spPr>
          <a:xfrm>
            <a:off x="7828563" y="4115197"/>
            <a:ext cx="3160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alesyasabri1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F2BDF81E-76BC-8C42-922C-EA792ACE38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4156" y="1952049"/>
            <a:ext cx="2369458" cy="2369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9AF6DD-8BD2-B84C-AB0F-65AAB4D0A3DD}"/>
              </a:ext>
            </a:extLst>
          </p:cNvPr>
          <p:cNvSpPr txBox="1"/>
          <p:nvPr/>
        </p:nvSpPr>
        <p:spPr>
          <a:xfrm>
            <a:off x="8224156" y="4576862"/>
            <a:ext cx="3160643" cy="1200329"/>
          </a:xfrm>
          <a:prstGeom prst="rect">
            <a:avLst/>
          </a:prstGeom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Watches a lot of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shounen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anime (66%)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587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4B75-7909-8740-8429-A77FFDC6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Content-based Filtering</a:t>
            </a:r>
          </a:p>
        </p:txBody>
      </p:sp>
      <p:pic>
        <p:nvPicPr>
          <p:cNvPr id="3074" name="Picture 2" descr="Kuroko Tetsuya Wallpapers - Wallpaper Cave">
            <a:extLst>
              <a:ext uri="{FF2B5EF4-FFF2-40B4-BE49-F238E27FC236}">
                <a16:creationId xmlns:a16="http://schemas.microsoft.com/office/drawing/2014/main" id="{81F355F1-2798-2046-979A-B389F6AE5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752" y="1690688"/>
            <a:ext cx="6198496" cy="398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7F06F-FF9A-044E-8C69-DAB91513DB10}"/>
              </a:ext>
            </a:extLst>
          </p:cNvPr>
          <p:cNvSpPr txBox="1"/>
          <p:nvPr/>
        </p:nvSpPr>
        <p:spPr>
          <a:xfrm>
            <a:off x="4094073" y="5846544"/>
            <a:ext cx="400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Kuroko No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Basuke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(another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shounen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anime)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636D3A-1932-D843-AD8E-8CD6680988E6}"/>
              </a:ext>
            </a:extLst>
          </p:cNvPr>
          <p:cNvSpPr txBox="1"/>
          <p:nvPr/>
        </p:nvSpPr>
        <p:spPr>
          <a:xfrm>
            <a:off x="9623502" y="5397190"/>
            <a:ext cx="227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51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5885</TotalTime>
  <Words>219</Words>
  <Application>Microsoft Macintosh PowerPoint</Application>
  <PresentationFormat>Widescreen</PresentationFormat>
  <Paragraphs>77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Verdana</vt:lpstr>
      <vt:lpstr>Office Theme</vt:lpstr>
      <vt:lpstr>PowerPoint Presentation</vt:lpstr>
      <vt:lpstr>Anime Streaming War</vt:lpstr>
      <vt:lpstr>Recommender Systems as Competitive Edge</vt:lpstr>
      <vt:lpstr>Data </vt:lpstr>
      <vt:lpstr>Methodology</vt:lpstr>
      <vt:lpstr>Hybrid Recommender System</vt:lpstr>
      <vt:lpstr>Recommender System Pipeline</vt:lpstr>
      <vt:lpstr>User alesyasabri1 Anime Profile </vt:lpstr>
      <vt:lpstr>Content-based Filtering</vt:lpstr>
      <vt:lpstr>Collaborative Filtering</vt:lpstr>
      <vt:lpstr>PowerPoint Presentation</vt:lpstr>
      <vt:lpstr>Empower Users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Binh Hoang</dc:creator>
  <cp:lastModifiedBy>Binh Hoang</cp:lastModifiedBy>
  <cp:revision>45</cp:revision>
  <dcterms:created xsi:type="dcterms:W3CDTF">2020-09-11T00:44:43Z</dcterms:created>
  <dcterms:modified xsi:type="dcterms:W3CDTF">2020-09-17T20:01:03Z</dcterms:modified>
</cp:coreProperties>
</file>